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323" r:id="rId3"/>
    <p:sldId id="324" r:id="rId4"/>
    <p:sldId id="325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2" r:id="rId14"/>
    <p:sldId id="268" r:id="rId15"/>
    <p:sldId id="269" r:id="rId16"/>
    <p:sldId id="295" r:id="rId17"/>
    <p:sldId id="273" r:id="rId18"/>
    <p:sldId id="270" r:id="rId19"/>
    <p:sldId id="276" r:id="rId20"/>
    <p:sldId id="275" r:id="rId21"/>
    <p:sldId id="274" r:id="rId22"/>
    <p:sldId id="264" r:id="rId23"/>
    <p:sldId id="277" r:id="rId24"/>
    <p:sldId id="292" r:id="rId25"/>
    <p:sldId id="293" r:id="rId26"/>
    <p:sldId id="294" r:id="rId27"/>
    <p:sldId id="284" r:id="rId28"/>
    <p:sldId id="285" r:id="rId29"/>
    <p:sldId id="286" r:id="rId30"/>
    <p:sldId id="326" r:id="rId31"/>
    <p:sldId id="278" r:id="rId32"/>
    <p:sldId id="279" r:id="rId33"/>
    <p:sldId id="283" r:id="rId34"/>
    <p:sldId id="296" r:id="rId35"/>
    <p:sldId id="291" r:id="rId36"/>
    <p:sldId id="287" r:id="rId37"/>
    <p:sldId id="289" r:id="rId38"/>
    <p:sldId id="290" r:id="rId39"/>
    <p:sldId id="288" r:id="rId40"/>
    <p:sldId id="297" r:id="rId41"/>
    <p:sldId id="298" r:id="rId42"/>
    <p:sldId id="299" r:id="rId43"/>
    <p:sldId id="300" r:id="rId44"/>
    <p:sldId id="302" r:id="rId45"/>
    <p:sldId id="303" r:id="rId46"/>
    <p:sldId id="304" r:id="rId47"/>
    <p:sldId id="327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1" r:id="rId63"/>
    <p:sldId id="318" r:id="rId64"/>
    <p:sldId id="320" r:id="rId6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505" autoAdjust="0"/>
  </p:normalViewPr>
  <p:slideViewPr>
    <p:cSldViewPr>
      <p:cViewPr varScale="1">
        <p:scale>
          <a:sx n="78" d="100"/>
          <a:sy n="78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B401-C5D1-40BC-B036-8A411907E575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9836-F227-4924-8A3A-C236080531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565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qhys.com/arquitectura/arquitectura-harvard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A9836-F227-4924-8A3A-C23608053168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745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Conceived in the 1930s by Howard H. Aiken</a:t>
            </a:r>
          </a:p>
          <a:p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termino arquitectura Harvard proviene de la computadora Harvard Mark I, se encarga de almacenar instrucciones en cintas perforadas y los datos en interrupciones. Es la misma arquitectura de computadoras, posee dispositivos de almacenamiento que se encuentran separados físicamente para los datos y las instrucciones.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Fuente: </a:t>
            </a:r>
            <a:r>
              <a:rPr lang="es-A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http://www.arqhys.com/arquitectura/arquitectura-harvard.html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A9836-F227-4924-8A3A-C23608053168}" type="slidenum">
              <a:rPr lang="es-AR" smtClean="0"/>
              <a:t>57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673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349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497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9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Rectángulo"/>
          <p:cNvSpPr/>
          <p:nvPr userDrawn="1"/>
        </p:nvSpPr>
        <p:spPr>
          <a:xfrm>
            <a:off x="395536" y="332656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Programación de EDU-CIAA en lenguaje C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5ta Escuela de Sistemas Embebidos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2656"/>
            <a:ext cx="1444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64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5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8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74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56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93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32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4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8820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0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39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1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830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551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401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81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904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592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918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F9139-BF33-409F-BADF-1EB56EC7DCA3}" type="datetimeFigureOut">
              <a:rPr lang="es-AR" smtClean="0"/>
              <a:t>19/09/2015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234E-BBAD-47BF-BBAB-2846B623A2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804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F9139-BF33-409F-BADF-1EB56EC7DCA3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19/09/2015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234E-BBAD-47BF-BBAB-2846B623A24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Rectángulo"/>
          <p:cNvSpPr/>
          <p:nvPr userDrawn="1"/>
        </p:nvSpPr>
        <p:spPr>
          <a:xfrm>
            <a:off x="395536" y="332656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Programación de EDU-CIAA en lenguaje C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r>
              <a:rPr lang="es-AR" sz="800" b="1" dirty="0" smtClean="0">
                <a:solidFill>
                  <a:prstClr val="black"/>
                </a:solidFill>
                <a:latin typeface="LM Roman 10"/>
                <a:ea typeface="Calibri"/>
                <a:cs typeface="CMR8"/>
              </a:rPr>
              <a:t>5ta Escuela de Sistemas Embebidos</a:t>
            </a:r>
            <a: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  <a:t/>
            </a:r>
            <a:br>
              <a:rPr lang="es-AR" sz="1100" b="1" dirty="0" smtClean="0">
                <a:solidFill>
                  <a:prstClr val="black"/>
                </a:solidFill>
                <a:ea typeface="Calibri"/>
                <a:cs typeface="Times New Roman"/>
              </a:rPr>
            </a:b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32656"/>
            <a:ext cx="1444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57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videos/non_pipelining1.av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videos/pipelining1.av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Arquitectura</a:t>
            </a:r>
            <a:r>
              <a:rPr lang="pt-BR" dirty="0" smtClean="0"/>
              <a:t> de </a:t>
            </a:r>
            <a:r>
              <a:rPr lang="pt-BR" dirty="0" err="1" smtClean="0"/>
              <a:t>procesadores</a:t>
            </a:r>
            <a:r>
              <a:rPr lang="pt-BR" dirty="0" smtClean="0"/>
              <a:t>:</a:t>
            </a:r>
            <a:br>
              <a:rPr lang="pt-BR" dirty="0" smtClean="0"/>
            </a:br>
            <a:r>
              <a:rPr lang="pt-BR" dirty="0" smtClean="0"/>
              <a:t>Temas </a:t>
            </a:r>
            <a:r>
              <a:rPr lang="pt-BR" dirty="0" err="1" smtClean="0"/>
              <a:t>Varios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796136" y="6093296"/>
            <a:ext cx="2984376" cy="550912"/>
          </a:xfrm>
        </p:spPr>
        <p:txBody>
          <a:bodyPr>
            <a:normAutofit/>
          </a:bodyPr>
          <a:lstStyle/>
          <a:p>
            <a:pPr algn="r"/>
            <a:r>
              <a:rPr lang="es-AR" sz="1800" dirty="0" smtClean="0"/>
              <a:t>Eduardo Filomena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12681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52450"/>
            <a:ext cx="20574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987665" y="344193"/>
            <a:ext cx="302812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Registro – Registro (Load – Store)</a:t>
            </a:r>
          </a:p>
        </p:txBody>
      </p:sp>
    </p:spTree>
    <p:extLst>
      <p:ext uri="{BB962C8B-B14F-4D97-AF65-F5344CB8AC3E}">
        <p14:creationId xmlns:p14="http://schemas.microsoft.com/office/powerpoint/2010/main" val="24086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4526"/>
            <a:ext cx="9144000" cy="495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339752" y="1268760"/>
            <a:ext cx="680424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AR" sz="2400" dirty="0" err="1" smtClean="0"/>
              <a:t>Stack</a:t>
            </a:r>
            <a:r>
              <a:rPr lang="es-AR" sz="2400" dirty="0" smtClean="0"/>
              <a:t>              Acumulador    Reg. </a:t>
            </a:r>
            <a:r>
              <a:rPr lang="es-AR" sz="2400" dirty="0" err="1" smtClean="0"/>
              <a:t>Mem</a:t>
            </a:r>
            <a:r>
              <a:rPr lang="es-AR" sz="2400" dirty="0" smtClean="0"/>
              <a:t>.      Load - Store       </a:t>
            </a:r>
            <a:endParaRPr lang="es-A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31" y="5661248"/>
            <a:ext cx="7168567" cy="119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6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RISC vs CISC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700808"/>
            <a:ext cx="2359941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AR" dirty="0" smtClean="0"/>
              <a:t>ADD </a:t>
            </a:r>
            <a:r>
              <a:rPr lang="es-AR" dirty="0" err="1" smtClean="0"/>
              <a:t>Rd</a:t>
            </a:r>
            <a:r>
              <a:rPr lang="es-AR" dirty="0" smtClean="0"/>
              <a:t> [</a:t>
            </a:r>
            <a:r>
              <a:rPr lang="es-AR" dirty="0" err="1" smtClean="0"/>
              <a:t>Rn,Rm,LSL</a:t>
            </a:r>
            <a:r>
              <a:rPr lang="es-AR" dirty="0" smtClean="0"/>
              <a:t> #n]</a:t>
            </a:r>
            <a:endParaRPr lang="es-A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127" y="2276872"/>
            <a:ext cx="5124450" cy="27908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70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RISC vs CISC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Década del 70:</a:t>
            </a:r>
          </a:p>
          <a:p>
            <a:pPr lvl="2"/>
            <a:r>
              <a:rPr lang="es-AR" dirty="0" smtClean="0"/>
              <a:t>Memoria muy costosa y muy lenta (relativa al procesador).</a:t>
            </a:r>
          </a:p>
          <a:p>
            <a:pPr lvl="2"/>
            <a:r>
              <a:rPr lang="es-AR" dirty="0" smtClean="0"/>
              <a:t>Programas en </a:t>
            </a:r>
            <a:r>
              <a:rPr lang="es-AR" dirty="0" err="1" smtClean="0"/>
              <a:t>assembler</a:t>
            </a:r>
            <a:r>
              <a:rPr lang="es-AR" dirty="0" smtClean="0"/>
              <a:t>.</a:t>
            </a:r>
          </a:p>
          <a:p>
            <a:pPr lvl="2"/>
            <a:endParaRPr lang="es-A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5438378" cy="302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3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Mi primer computadora</a:t>
            </a:r>
            <a:endParaRPr lang="es-AR" dirty="0"/>
          </a:p>
        </p:txBody>
      </p:sp>
      <p:sp>
        <p:nvSpPr>
          <p:cNvPr id="4" name="AutoShape 4" descr="https://encrypted-tbn2.gstatic.com/images?q=tbn:ANd9GcRQvKtSaiOxp6tk1y0BoPM_vC56SLAF3-4gSXle636oIW8aQqJ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199" name="Picture 7" descr="http://img.youtube.com/vi/WGXXmPpBzkk/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6084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48880"/>
            <a:ext cx="40576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6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Se originan entonces dos proyectos:</a:t>
            </a:r>
          </a:p>
          <a:p>
            <a:pPr lvl="1"/>
            <a:r>
              <a:rPr lang="es-AR" dirty="0" smtClean="0"/>
              <a:t>RISC – Universidad de Berkeley (1980 David Patterson  RISC I – RISC II)</a:t>
            </a:r>
          </a:p>
          <a:p>
            <a:pPr lvl="1"/>
            <a:r>
              <a:rPr lang="es-AR" dirty="0" smtClean="0"/>
              <a:t>MIPS – Universidad de Stanford (</a:t>
            </a:r>
            <a:r>
              <a:rPr lang="pt-BR" dirty="0" smtClean="0"/>
              <a:t>1981 John </a:t>
            </a:r>
            <a:r>
              <a:rPr lang="pt-BR" dirty="0" err="1" smtClean="0"/>
              <a:t>Hennessy</a:t>
            </a:r>
            <a:r>
              <a:rPr lang="pt-BR" dirty="0" smtClean="0"/>
              <a:t> R2000 – R3000 – R3500)</a:t>
            </a:r>
            <a:endParaRPr lang="es-A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RISC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946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RISC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Principales características:</a:t>
            </a:r>
          </a:p>
          <a:p>
            <a:r>
              <a:rPr lang="es-AR" dirty="0" smtClean="0"/>
              <a:t>Arquitectura Load-Store con pocos modos de direccionamiento.</a:t>
            </a:r>
          </a:p>
          <a:p>
            <a:r>
              <a:rPr lang="es-AR" dirty="0" smtClean="0"/>
              <a:t>Gran numero de registros de uso general.</a:t>
            </a:r>
          </a:p>
          <a:p>
            <a:r>
              <a:rPr lang="es-AR" dirty="0" smtClean="0"/>
              <a:t>Set de instrucciones limitado, sencillo y con tamaño fijo. (carga y decodificación simple y rápida )</a:t>
            </a:r>
          </a:p>
          <a:p>
            <a:r>
              <a:rPr lang="es-AR" dirty="0"/>
              <a:t>F</a:t>
            </a:r>
            <a:r>
              <a:rPr lang="es-AR" dirty="0" smtClean="0"/>
              <a:t>ormato uniforme. (facilita la decodificación)</a:t>
            </a:r>
          </a:p>
          <a:p>
            <a:pPr marL="0" indent="0">
              <a:buNone/>
            </a:pP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5342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RISC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AR" dirty="0" smtClean="0"/>
              <a:t>Principales características:</a:t>
            </a:r>
          </a:p>
          <a:p>
            <a:r>
              <a:rPr lang="es-AR" dirty="0"/>
              <a:t>Tiempo</a:t>
            </a:r>
            <a:r>
              <a:rPr lang="es-AR" dirty="0" smtClean="0"/>
              <a:t> de ejecución similar para todas las instrucciones. (pipeline efectivo)</a:t>
            </a:r>
          </a:p>
          <a:p>
            <a:r>
              <a:rPr lang="es-AR" dirty="0" smtClean="0"/>
              <a:t>Alta </a:t>
            </a:r>
            <a:r>
              <a:rPr lang="es-AR" dirty="0" err="1" smtClean="0"/>
              <a:t>ortogonalidad</a:t>
            </a:r>
            <a:r>
              <a:rPr lang="es-AR" dirty="0"/>
              <a:t> </a:t>
            </a:r>
            <a:r>
              <a:rPr lang="es-AR" dirty="0" smtClean="0"/>
              <a:t>del set de instrucciones (Cualquier instrucción accede a cualquier registro y cualquier modo de direccionamiento).</a:t>
            </a:r>
          </a:p>
          <a:p>
            <a:r>
              <a:rPr lang="es-AR" dirty="0" smtClean="0"/>
              <a:t>Segmentación de las instrucciones.</a:t>
            </a:r>
          </a:p>
          <a:p>
            <a:r>
              <a:rPr lang="es-AR" dirty="0" smtClean="0"/>
              <a:t>Unidad de control  “</a:t>
            </a:r>
            <a:r>
              <a:rPr lang="es-AR" dirty="0" err="1" smtClean="0"/>
              <a:t>Hardwired</a:t>
            </a:r>
            <a:r>
              <a:rPr lang="es-AR" dirty="0" smtClean="0"/>
              <a:t>” (no </a:t>
            </a:r>
            <a:r>
              <a:rPr lang="es-AR" dirty="0" err="1" smtClean="0"/>
              <a:t>microprogramada</a:t>
            </a:r>
            <a:r>
              <a:rPr lang="es-AR" dirty="0" smtClean="0"/>
              <a:t>)</a:t>
            </a:r>
          </a:p>
          <a:p>
            <a:endParaRPr lang="es-AR" dirty="0" smtClean="0"/>
          </a:p>
          <a:p>
            <a:pPr marL="0" indent="0">
              <a:buNone/>
            </a:pP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34914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Unidad de control </a:t>
            </a:r>
            <a:r>
              <a:rPr lang="es-AR" dirty="0" err="1" smtClean="0"/>
              <a:t>microprogramada</a:t>
            </a:r>
            <a:endParaRPr lang="es-A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" y="2276872"/>
            <a:ext cx="898888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7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Unidad de control “</a:t>
            </a:r>
            <a:r>
              <a:rPr lang="es-AR" dirty="0" err="1" smtClean="0"/>
              <a:t>Hardwired</a:t>
            </a:r>
            <a:r>
              <a:rPr lang="es-AR" dirty="0" smtClean="0"/>
              <a:t>”</a:t>
            </a:r>
            <a:endParaRPr lang="es-A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7888"/>
            <a:ext cx="816704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7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pPr algn="l"/>
            <a:r>
              <a:rPr lang="es-AR" dirty="0" smtClean="0"/>
              <a:t>Objetivos: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es-AR" dirty="0" smtClean="0"/>
              <a:t>Repasar conceptos de arquitectura de computadoras que ayuden a comprender el diseño actual de los procesadores ARM.</a:t>
            </a:r>
          </a:p>
          <a:p>
            <a:endParaRPr lang="es-AR" dirty="0" smtClean="0"/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424302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Ventajas de la Arquitectura RISC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Fácil programación.</a:t>
            </a:r>
          </a:p>
          <a:p>
            <a:r>
              <a:rPr lang="es-AR" dirty="0" smtClean="0"/>
              <a:t>Fácil pasaje desde lenguajes de alto nivel.</a:t>
            </a:r>
          </a:p>
          <a:p>
            <a:r>
              <a:rPr lang="es-AR" dirty="0" smtClean="0"/>
              <a:t>Automatiza la generación del código.</a:t>
            </a:r>
          </a:p>
          <a:p>
            <a:r>
              <a:rPr lang="es-AR" dirty="0" smtClean="0"/>
              <a:t>Reduce el tráfico de memoria (load-store)</a:t>
            </a:r>
          </a:p>
          <a:p>
            <a:r>
              <a:rPr lang="es-AR" dirty="0" smtClean="0"/>
              <a:t>Velocidad de ejecución.</a:t>
            </a:r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pPr marL="0" indent="0">
              <a:buNone/>
            </a:pP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5342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8 bits? 16 bits ? 32 bits?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87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</a:t>
            </a:r>
            <a:endParaRPr lang="es-AR" dirty="0"/>
          </a:p>
        </p:txBody>
      </p:sp>
      <p:sp>
        <p:nvSpPr>
          <p:cNvPr id="4" name="AutoShape 2" descr="data:image/jpeg;base64,/9j/4AAQSkZJRgABAQAAAQABAAD/2wCEAAkGBxQTEhQUEhQVFRUWFxUVFxUVFBQUFBUVFxQXFxUVFRQYHCggGBolHBUUITEhJSkrLi4uFx8zODMsNygtLisBCgoKBQUFDgUFDisZExkrKysrKysrKysrKysrKysrKysrKysrKysrKysrKysrKysrKysrKysrKysrKysrKysrK//AABEIAP4AxwMBIgACEQEDEQH/xAAcAAACAgMBAQAAAAAAAAAAAAADBAUGAAECBwj/xAA6EAACAQIEAwYDBwQBBQEAAAABAgADEQQSITEFQVEGEyJhcYGRofAHFDJCscHhUmLR8YIjcpKislP/xAAUAQEAAAAAAAAAAAAAAAAAAAAA/8QAFBEBAAAAAAAAAAAAAAAAAAAAAP/aAAwDAQACEQMRAD8A9YLQTtOmgngaM4YzCZyTAwmcMZsmcEwOTNqJqaLQCGanGeYWgdZpu8CX00BP6fGK1Mdbl/j4wHjNGRFXi+UgWvfYDUny0j6u+5Uj9YBZ0IHOeYtO1eAdZu8EHnLvAI7xZqkXxFeI1MTAlGr2gXxMinxRmJWgSRqTpakRSpGFaA9TaZA02m4FgYwTTtpwTAExnJM6aDJgYYMzu8GRA0TOSZhaKY2tkQtAJWrhfUyY4VhVIDPYn4/KUzgtetUc5icg8jr7k7egl3wNTTp6gCBnFqoA2JHTxfoAZXcQNenp++l/jJzFMtT8LZvTb5aRdcFl1+vlAjuHYNS+dhqNixvrztJGribXAXbcHT3E27WGgkPxGuRrfTXRRseRHWApj+0S02K1Fut9+X8GI0e11Atlz29f1HUSI7VEOgddNsw9+Y5WPwvKkKasfGu+twD8bjQnz0PnA9hw2MVxdSD6QrPPL6WKbDrnpkjLrZicrfG9j7y78E4qMRQSqNMw1HQ84D1bWKVacO7wNR4EfUNjOqbziuNZykB2m0YRojTaMK0B2k0yCoGZAtjQZh6iwbpACy6QdoxWgiBABUaAJhqhEAxgcloDG1stNjYMbaA9eUK0S4iGK2XflA77PcOdKAdjeo/l4RLFh8FzfU9OUFw0eCmOiiS9JIAVpWFgAB0EHVoyTVIKukCFrUpEY6nLBiF0kTi6cCrY/DZgQdL6fzKHjcHWok5bHXSzFR66qbfGej44WvK1xA+IX6/XpArGNw7uAKzd3nByt+UkXup1uCDy1jv2e8Tamxw7m4tca3sQf8RvidBs43CNla1roTtZl5HzEiMZgzhq9OuoIW+U++1xc/GB6ZnEBUaK0cTcAwjG+sDGEE+k2a3SCJuYBkaEDxe9pgeBIUKs1F6DzIHojQVR5lQ+cXd4GneBZp0WgyYHDQRhXgm0gcsItiNxY21jBi2LNrHoQfnAsWFGq3/oEkqLSMoVhmJ5W/mN08WnMiBIZoOrOlqC0C9YWgJ4mQ+LiXajtamHuoBdtgFF9Z5njO2+IrVcgqUqYB1v+Uf3awL9i20N5UeMm4uJOqlRKIaoysrC4ZWzqb9DKPxXHkPb8p1B/aBYOH4xWpDNqV0I3JEjOLVFrBQCQtycpvyvt7yAZyG3Iv0OvqPjE6vGCz5czG19b21PIAQL7wCsWpLfcafCSprADWV7s0CKQF9ZOLroYAw1zC0VsZ2lgNoL72AfKBlZtZiAzKtdTqJwmItAconSZALWmQPQWaDaaYzh2gcM04zTowLGBt6s4V+sFUbWch4DDGJ1kDuAdvKd99AUqlqq676fGA3im7imxuWVQW8xYdOco9VcU9J8QQxqLn/6Q71crZbimiU/FUOqqXLZbqdLLc+lUddDvb99IzToECy2A9IFW7KVsRSKLVbNTa+mfM9PWwNyBcE+4vz5W3iFUIjGBfChNucS7T1cqDWB5xx52q1SiB2J1Ipi75eg8ztJ2r2ZdcLQXDlqBLU2qKpZMqXJdLKPG5XKLk9fKc8HULWDDf8AaXKpTzczY+ZgefU+E1KOLyhmei9OzrYWLaXJy2F97EC+178oTtVw1KQFlP4tNNLc7z1pcCoBsOnv9ftKH9oYW1un1ygedY5cxG4BIHprOMXQTD1VfLcsR7Ac/WOOMwUc9D8D/Eq/GncYhwxJII56bC3ygeh9lKzmmc5LMKlRbnfKLWlhRrSv9nlKpc/mJb3Nv8SWJvA7xNc8ojeNul9IsyAc9RA5DwqtFXaHwVUX12gN0jNQzkcpkC/u01DLRuZqqNYC9WcJ84x3dzOaqBdYEfWFjBXndUg7QZEAFU2iOLqbEbjX3EarqZHVd9YFz4bXDqjjmJLU3lA7PcSNOqKZ/C50/tb+Zc++sNN9oHeLNyFG8r3bgkJ6CT6oRYj8Q1v5yi/aTUxjKFpUi173Km/+oFW4Lxzu3DVNFzWzcp6vha4ZAwNwQDefP9Hs3jHaz5lQ8jsOtvPznrXBWejSVDchQBr0tAslfF2E877dYsH1lnx2Ost+XWUftWwbu23zf5gVta+QlrXsjEDr5SDXhjVGD5izs5uCNV13JkjxWmTUUbDc+g5fpJrhtC3iIsTAl8IllA6C38xvOAJFmrCLUMBmpiSIg1VibxmvYAX5zi66BYHCEzotMxFlAsd4FTeBJYR5kVw72mQPbAlvecmmIQwTGAN3VRpvInFVidI7ikkZV1MAJMGalpjAkzWIXSAJsRykdjAbxxadyYDGUyTAjna1iNwQR6g3l/wdUOquDoQCPcSljDyc7LYi2ak3LxJ6fmH11gWH70inxMo25wlSpTIvcW6zjlawtz03nOJp0SPHSRr+Q1t5c4Fe47xTC0gTUqIv/dpKrhu2NGtXWlRDVMxIBVGI9b2285cuIYZLXSjSXTlTUH4gRDBYQ07sbZj5W25QEcTQKq4bQMjNbzWef4vEEqqn8rH9JcO2/FsqBVPiOnpfeUCu+UAfH1O8BLiNXxp6yz0W8A05SP7P8AbGPUKg2pIWvyzH8I+UZw1dWQEHl9CBpyYSm5F7wVV7Tnv9NYDLVwRrF+8B52ij1DB5jtAeSt1MMjXiHdsORndOqRAm8JhiRflMjnCqzBORvMgeuuYEtOXeBZ4GV9RE6iiGZoNkvAXCDlF69G50jzLaAZxAUKWnJpXjYF51lgJmjFqtIqwdTYqbiSDRPEwLLw3GLWQMNxow5gx0YdTqR+sqfZlW+8KAbBwQ3Q6Eg28jLHiarISpBuN7An0IgbxSAStdo+KpRUkkC0a4lxYhTlR2PTKQPcmeT9puI1He9Uex0HXQc/UwB8SxXeu1Q7flB6cvrykdhMDUxVVaVIZnY7DYDmzHkBHuCcDxOOa1FSKexqtcIPT+o+Q+InsXZTstSwVOyC7n8dQ/iY/sPKB32X7Ppg8OKS6k6u3NmO59J4b2jH3PiOIpDRC+dR0z+LT3Jn0W0+c/tge/E6tuS0wf/G/7wHkq59pzVQmVfhPFylg23X/Ms+GxQax6wNpR6w2DoBXBOohVe+k7C6wJ2mynRbXt02kWeF53J2/Sd4d8uohHx19oHWAuhKnUCZOaLXN5kD1YtNGAqVIF60BlnEE9eJtUmrwC1KxMGBMuJrvYDCACDqVIPvovWqwCO8XqmRnEePUqQ8TC/SVDinbF30piw6mB6ZwDEKMTRW+pa3/qZe8bgg9iNGGx6j+k9RPAuxPEmPEcGhYkmpdvTI1hPocmBBHAFr3X/HsZEVvs+w1VxUxC95bUIdKf/Ifm9Dp5Rvsh2no10y5wHzFQpPiN9dB7y0GBF0sEqAKihQNAAAAB5ATlkki4i1RYCNRZ8s9tcZ3+OxNTkajAei+Af/M+kO2vFxhcLUqH8RGVBzZ20UCfMOPHiPz9ecBPLHcJiXT8JMElK8eo0oElgOLbZpMLigdQZWcKmpX3EeWiRsYFjoveFRJEYXEsBqPeSdPGAj63gPUVmoKg+usyB6XUeBZp3UEEywOC0wmatMIgaJga1dVF2IEU4xxJaKEk68p5pxjjNWsTqQvQQLtxXtjSp3CnMfKU/iXaqtVvY5Qem8hhT5mdKkDlgSbkknzMLRTUTCs6psBc9AYD/Y2o338VVUsaTKQqgkmzC4AG+gM+ncXXC0nfkEZvYKTPEPsGwgNdnO5V2+ar+5np3b3iYo4QjKHNV0oinnKZw58fiAvouY6dIFKww+7UMNUTuqdgDl8dRy97kXtY+u9+gnqXD8alamlWmbq4uP3BB2INwR5Twrtp2xo2FBS1E07XUp31NvMMpVgw+jyln+yOri89Qd6jYYaMpTKRWO6rrowGpN2BuOeweqNE8VWVQSxsIWo7agADlc3PynmP2u9oO6pGhTY56gId+a09M+Xpe4X/AJQKN2x7UHHYtnF/u+HuEUHRmJtn6XNjY9B5ykY3D+K/XUeYPOTGHoBKKg/ichyOgOigegA+MEcNc5T10P7QEaND0jNOl+k7GHINrWhlp25QFatLKVbpr7c5OUaI0PXWR+J0GtrW38ukb4ZUvSQeX+v2gNhNLATXdHaM0l+vr3hglxAWwoMyP4ahYzIHpVWBIj9SjFnpQF7QdZwqknlDMsgu1WMyUiBudIFJ7QYw1ahJOgNh0kVUowmJeYim14CTprOivSGdIKobCBxB49stJ/hC0h1ivaBrUwOpgenfYrXSkWZzlVcNUdidgoZCx+ES7Zdv6mLemuHXKKmYoGbQU0ZiKjW2LZb2vbwrvaA+zfiQo4mkpvaqO4uLaFlut/IlAPVhIP7TeHU8MRTFjWV2AZfCO7f/AKuUryAFRRbleBDYui6BMYz0x94aotIljnXLVZGr5VBIUZSL73Og0nuv2Q4cLgFU2NRKrlyGzZu8N1qBuYIYb69Z4R2qw7UsPw+k/wCMUGqEc1FWvUdR8DLv2A7RUcH90Ld6jOqpVZlHcvTJzAAhi1wCWBsNUYfm0D3bEPlRjvlv/r5zwH7Qqhq43uib/hz/ADYj4Eme3dpeLLhsPUrtYgAZR/UxACgepInz9QYu9Wq5uxDEnW5dyb2+cBXFPmY2GmgHTSERRbXc7wWa99B5a/X0ZlM/HlqYBKiddxrv+JevtEa+MVNeuw5nyAj7pmtc2tvbeI4CgtOqRU1f8Ss2oZfLoeogCoYF6jA1NBvk/Qt5ywYahtlGnL6+t4Ogovvvb26/rJDCU9dB9dIG1TXz/TSFpUSd/wCI9Spa+w+ER+8WZh9b9IEphsPptNQmDq3UEzIHojCK1hJB6cWrU4ENWqym9q6+ZwOkuHEKNrmeecUYtUYwIHiQsbjeMYdroJrGEBfO8NhE8Ivz1gKVzbaKqt9+sexa6wdCje3mecDqnSFh1kL2jU56a+Y+ZEtCUR9bSscZN8VTH9y//UCz9n8NnqCkQxFW1MFPxKxYd2635q4Rv+NoD7TcAauPJV8ylRVZv/zVqK1bMP8AtBt1sJ1TqMhDISHUgq3R11U2PQ2+EnO0eNpV6ZxFIXc4ZQ1YAoKmavVpZe75MiqV/wCXMKIFT45wPF4p1rWzhlDM4KhEUeELc2CDIqsFOoDDmJNYrjNLC8PbCGtTrl6lICmj94KSKS7OpFwGzhB7mVLh+OVajB2yWHgfLmKOrAgEgFslswtqNdobuUqflw2Qa/8ATD5+rEeLMOlm0FxYQLPxXtRVr4bD0WN0ojTe78qWbrZbfrIum1kF/wA1z/iKVrsQBYXPpa+n+PhHsYtrAflAHt0tA0lLQ/ob6/KZhsIzscovYFrk8hvbz1nCOSCARfKbXOmnn8YxRRVZChfNYHwEFgBpe++u1vIXgbwYzKzrdgPzC+W2ut+Y0+UHXoCoLdDdG/pb/HWE4dg+8qOtIsVHjKIfz2u+m1t9TYDrOeOYhaQPhCtbxC7EZwQSi/lNgwuQba9YDGAN113HhI6ESUwG8rXBOJ56lrbqL+ouAfW0tWHp6/XwgPtf3+v5kJxJLMT7ybr6DzGv19cpVuL4zxW8oFh4BUFQAev6TIHsLRLZmO20yB6/WiNWqI1jWkLXJgKcZrgI0odbDE6y08dqWAEgTsbD3gVjH4fxgdTJQ0wBYdJgw2aovkbx56PreBBPT1NxGaFEW94wuHveNUMNYfV/eAuiC220pVVM2PUf3foCf2l+qLYG3T4fWkofDhmx45gFj8rfvAtLprcdYdKKrR+7qSe8XFu3M02pvTq09NLLlqtvrdjNCnqfj7f5gkw7HG4U5iqutemRfQs1Bwth1bQew6QK1am1QJiKSD+9DkJ1sdVsGItexB+cLw/BCkhvqxJuRtp+EfC59TOVpu1ZlIutgxuNLsLgfIk+QMYxgtoOXz6n53gMcKpBnBtcKCbefIH3PyjuIwRJ2PTlDdnMNamzn8xsD5D+byWNLMbkeXrArK8P15j01ilUPRqkkNfK4pWc5UzWFmFxzGvWw9rrSww3vz52vyEgO0VIkWAuOftvY8jvAjuD4irTo1atNyoLJmZQp7sCoCSFsfELk9fjB9tOK/eRSYquZVJqNTt3dQM+rrztn1sdi0mOECnSwtSm+IIJW9MqWBVyQdVOhscoJ6XlV4hhQii9QO7i5WmwsgW2XvORJuTYbQBcBqBXvzuJ6RhBoOWg15ykdmeFGo4J0AO/n0l77vKB5QNYmroR/uUzibXeWPiFW31+8rFQZn+UC+dkgFww5XJJ013/ANTJ1wtBTRVGrAe3nNwPSa9S8jsSkYepEMTV84Fa4812tIin0khxB7sYjUMDvCUhmJPT5wj0t9JrBuDeMMN4CiUhCd3ptzhQvSbbn5QIrGnKp9+VpQuzT3xj35q/6iXftFWApnXrb4byj9jad8VfkFY/MWgXxadwdbaHzH8QfD6gSpSqMmc0aiVApvfwnUi3MBmIHUCNGlY7/wCzbWKVtGNzYWuddhz367fEwEcdYucumY6Dey8tdL/l9gOpkfigb/t/iN57v6wlDD5qq+oPPYa3HwgTWEw+RFToNfU9Pe8eSnpN5QNTNpA3k039ZHY+hcG/n9e8lGblK72m4wKa5E1qEf8AiP6jAr3aDFC5prv+Yjl/b9eUa7M8EWouZxpfQSHwWFNRgNyTv+pM9G4dhhTpqoG0AuEwqoAoAAHTSDxrW9fh7RxZG8Re9/SBB8QqSJoiz385IYs3MHgcGXcAdfgIFs4SSQCdzMm1qhFCjlMgWzF4kyNrVjHcQJGYht4EZiOcAVjFQQRMDeBTLf1jJMDRM6JgdrtOapP0Zl7Rau8Cu9q6vgPodpF/Z9h7vUc+Q/cw/ahrj5aw3Y1ctInmWP6aQLXKrx3iGTXkSRpq1gLXtyH4jfz8pYWbT4/KVnFcPL1hUUqCop3DLmUj8diPU2gH4a6uFdTcHn8tZN8Jp3qsx5LYep85H4XCpSUKgsASTzFz5crSY4ellPmb/CAzUaCepbSbZwIrjMWtNS5/knkBAHxXioop1Y/hHn19JTnU1GzNqTqT1jNZ2quWbc7eQ6CSPDsJcgchAe7PcMyjOd+XlLALxZBYaQgq6QCGpaRvEL2jZrCKYh77fGBCPTudY5w05Qx5mcNSjOHo7QC4cEmZH6NC0yBYMRXkbXqQztE8RACWgmac1KhtF2cm8B5X0E6Z4vS0AmMYBKlXaI4p9Juo+n1zimKfSBXuM1Mxj/Z1SKdvMyOxi3JktwkWQQJUv4fYxQLqxham3ynDnfzgcSVw72UX6SJI1tHDW8NrQOsTX530kDi6xqN/aNh+8axdbMcvTfznCUoA6dO0leHUpH0xrJShUsIEhfScVRpOKdS8zvLwNBOs3VGk6JmzAV7qMUlhUpQy04DGFUW1EybpC03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620688"/>
            <a:ext cx="18954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4" y="3098246"/>
            <a:ext cx="4523824" cy="339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9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747713"/>
            <a:ext cx="89058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95288"/>
            <a:ext cx="900112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1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00063"/>
            <a:ext cx="84772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115616" y="1556792"/>
            <a:ext cx="79208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82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 del CORTEX M3 / M4</a:t>
            </a:r>
            <a:endParaRPr lang="es-A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753116" cy="18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>
            <a:hlinkClick r:id="rId3" action="ppaction://hlinkfile"/>
          </p:cNvPr>
          <p:cNvSpPr txBox="1"/>
          <p:nvPr/>
        </p:nvSpPr>
        <p:spPr>
          <a:xfrm>
            <a:off x="755576" y="57332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Sin pipeline</a:t>
            </a:r>
            <a:endParaRPr lang="es-AR" dirty="0"/>
          </a:p>
        </p:txBody>
      </p:sp>
      <p:sp>
        <p:nvSpPr>
          <p:cNvPr id="8" name="7 CuadroTexto">
            <a:hlinkClick r:id="rId4" action="ppaction://hlinkfile"/>
          </p:cNvPr>
          <p:cNvSpPr txBox="1"/>
          <p:nvPr/>
        </p:nvSpPr>
        <p:spPr>
          <a:xfrm>
            <a:off x="2339752" y="573327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Con pipeline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55597" cy="658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5382"/>
            <a:ext cx="8164877" cy="495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156970" y="220486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MIPS 64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581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 </a:t>
            </a:r>
            <a:r>
              <a:rPr lang="es-AR" dirty="0" err="1" smtClean="0"/>
              <a:t>Cortex</a:t>
            </a:r>
            <a:r>
              <a:rPr lang="es-AR" dirty="0" smtClean="0"/>
              <a:t> M7</a:t>
            </a:r>
            <a:endParaRPr lang="es-A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4742"/>
            <a:ext cx="8229600" cy="415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7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7920880" cy="621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4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/>
          <a:lstStyle/>
          <a:p>
            <a:r>
              <a:rPr lang="es-AR" sz="3200" dirty="0" smtClean="0"/>
              <a:t>Bibliografía recomendada</a:t>
            </a:r>
            <a:r>
              <a:rPr lang="es-AR" dirty="0" smtClean="0"/>
              <a:t>:</a:t>
            </a:r>
            <a:endParaRPr lang="es-AR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AR" dirty="0"/>
              <a:t>● ARM </a:t>
            </a:r>
            <a:r>
              <a:rPr lang="es-AR" dirty="0" err="1"/>
              <a:t>Limited</a:t>
            </a:r>
            <a:r>
              <a:rPr lang="es-AR" dirty="0"/>
              <a:t>  - </a:t>
            </a:r>
            <a:r>
              <a:rPr lang="es-AR" b="1" dirty="0" smtClean="0"/>
              <a:t>ARMv7-M </a:t>
            </a:r>
            <a:r>
              <a:rPr lang="es-AR" b="1" dirty="0" err="1"/>
              <a:t>Architecture</a:t>
            </a:r>
            <a:r>
              <a:rPr lang="es-AR" b="1" dirty="0"/>
              <a:t> Reference Manual</a:t>
            </a:r>
            <a:r>
              <a:rPr lang="es-AR" dirty="0"/>
              <a:t>, [en línea],  [Fecha de consulta: 07 de septiembre de 2015]. Disponible en: http://infocenter.arm.com/help/index.jsp?topic=/com.arm.doc.ddi0403e.b/index.html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Sergio </a:t>
            </a:r>
            <a:r>
              <a:rPr lang="es-AR" dirty="0" err="1"/>
              <a:t>Caprile</a:t>
            </a:r>
            <a:r>
              <a:rPr lang="es-AR" dirty="0"/>
              <a:t> </a:t>
            </a:r>
            <a:r>
              <a:rPr lang="es-AR" b="1" dirty="0"/>
              <a:t>Desarrollo con microcontroladores ARM </a:t>
            </a:r>
            <a:r>
              <a:rPr lang="es-AR" b="1" dirty="0" err="1"/>
              <a:t>Cortex</a:t>
            </a:r>
            <a:r>
              <a:rPr lang="es-AR" b="1" dirty="0"/>
              <a:t> M3</a:t>
            </a:r>
            <a:r>
              <a:rPr lang="es-AR" dirty="0"/>
              <a:t>, 1ª edición, Buenos Aires </a:t>
            </a:r>
            <a:r>
              <a:rPr lang="es-AR" dirty="0" err="1"/>
              <a:t>Puntolibro</a:t>
            </a:r>
            <a:r>
              <a:rPr lang="es-AR" dirty="0"/>
              <a:t> ISBN 978-987-28720-0-7.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Joseph </a:t>
            </a:r>
            <a:r>
              <a:rPr lang="es-AR" dirty="0" err="1"/>
              <a:t>Yiu</a:t>
            </a:r>
            <a:r>
              <a:rPr lang="es-AR" dirty="0"/>
              <a:t> </a:t>
            </a:r>
            <a:r>
              <a:rPr lang="es-AR" b="1" dirty="0" err="1"/>
              <a:t>The</a:t>
            </a:r>
            <a:r>
              <a:rPr lang="es-AR" b="1" dirty="0"/>
              <a:t> </a:t>
            </a:r>
            <a:r>
              <a:rPr lang="es-AR" b="1" dirty="0" err="1"/>
              <a:t>Definitive</a:t>
            </a:r>
            <a:r>
              <a:rPr lang="es-AR" b="1" dirty="0"/>
              <a:t> </a:t>
            </a:r>
            <a:r>
              <a:rPr lang="es-AR" b="1" dirty="0" err="1"/>
              <a:t>Guide</a:t>
            </a:r>
            <a:r>
              <a:rPr lang="es-AR" b="1" dirty="0"/>
              <a:t> to ARM® </a:t>
            </a:r>
            <a:r>
              <a:rPr lang="es-AR" b="1" dirty="0" err="1" smtClean="0"/>
              <a:t>Cortex</a:t>
            </a:r>
            <a:r>
              <a:rPr lang="es-AR" b="1" dirty="0" smtClean="0"/>
              <a:t>®- M3 </a:t>
            </a:r>
            <a:r>
              <a:rPr lang="es-AR" b="1" dirty="0"/>
              <a:t>and </a:t>
            </a:r>
            <a:r>
              <a:rPr lang="es-AR" b="1" dirty="0" err="1" smtClean="0"/>
              <a:t>Cortex</a:t>
            </a:r>
            <a:r>
              <a:rPr lang="es-AR" b="1" dirty="0" smtClean="0"/>
              <a:t>®- M4 </a:t>
            </a:r>
            <a:r>
              <a:rPr lang="es-AR" b="1" dirty="0" err="1"/>
              <a:t>Processors</a:t>
            </a:r>
            <a:r>
              <a:rPr lang="es-AR" dirty="0"/>
              <a:t>, 3a edición, </a:t>
            </a:r>
            <a:r>
              <a:rPr lang="es-AR" dirty="0" err="1"/>
              <a:t>Newnes</a:t>
            </a:r>
            <a:r>
              <a:rPr lang="es-AR" dirty="0"/>
              <a:t> </a:t>
            </a:r>
            <a:r>
              <a:rPr lang="es-AR" dirty="0" err="1"/>
              <a:t>Elsevier</a:t>
            </a:r>
            <a:r>
              <a:rPr lang="es-AR" dirty="0"/>
              <a:t>, ISBN-13: 978-0-12-408082-9  (2014) 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ARM </a:t>
            </a:r>
            <a:r>
              <a:rPr lang="es-AR" dirty="0" err="1"/>
              <a:t>Limited</a:t>
            </a:r>
            <a:r>
              <a:rPr lang="es-AR" dirty="0"/>
              <a:t>  - </a:t>
            </a:r>
            <a:r>
              <a:rPr lang="es-AR" b="1" dirty="0" err="1"/>
              <a:t>Cortex</a:t>
            </a:r>
            <a:r>
              <a:rPr lang="es-AR" b="1" dirty="0"/>
              <a:t> M4 </a:t>
            </a:r>
            <a:r>
              <a:rPr lang="es-AR" b="1" dirty="0" err="1"/>
              <a:t>Devices</a:t>
            </a:r>
            <a:r>
              <a:rPr lang="es-AR" b="1" dirty="0"/>
              <a:t> - </a:t>
            </a:r>
            <a:r>
              <a:rPr lang="es-AR" b="1" dirty="0" err="1"/>
              <a:t>Generic</a:t>
            </a:r>
            <a:r>
              <a:rPr lang="es-AR" b="1" dirty="0"/>
              <a:t> </a:t>
            </a:r>
            <a:r>
              <a:rPr lang="es-AR" b="1" dirty="0" err="1"/>
              <a:t>user</a:t>
            </a:r>
            <a:r>
              <a:rPr lang="es-AR" b="1" dirty="0"/>
              <a:t> </a:t>
            </a:r>
            <a:r>
              <a:rPr lang="es-AR" b="1" dirty="0" err="1"/>
              <a:t>guide</a:t>
            </a:r>
            <a:r>
              <a:rPr lang="es-AR" b="1" dirty="0"/>
              <a:t> </a:t>
            </a:r>
            <a:r>
              <a:rPr lang="es-AR" dirty="0"/>
              <a:t>[en línea],  [Fecha de consulta: 07 de septiembre de 2015]. Disponible en: http://infocenter.arm.com/help/index.jsp?topic=/com.arm.doc.dui0553a/index.html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● </a:t>
            </a:r>
            <a:r>
              <a:rPr lang="es-AR" dirty="0"/>
              <a:t>NXP </a:t>
            </a:r>
            <a:r>
              <a:rPr lang="es-AR" dirty="0" err="1"/>
              <a:t>Support</a:t>
            </a:r>
            <a:r>
              <a:rPr lang="es-AR" dirty="0"/>
              <a:t> - </a:t>
            </a:r>
            <a:r>
              <a:rPr lang="es-AR" b="1" dirty="0"/>
              <a:t>LPC435x/3x/2x/1x </a:t>
            </a:r>
            <a:r>
              <a:rPr lang="es-AR" b="1" dirty="0" err="1"/>
              <a:t>Product</a:t>
            </a:r>
            <a:r>
              <a:rPr lang="es-AR" b="1" dirty="0"/>
              <a:t> </a:t>
            </a:r>
            <a:r>
              <a:rPr lang="es-AR" b="1" dirty="0" err="1"/>
              <a:t>Datasheet</a:t>
            </a:r>
            <a:r>
              <a:rPr lang="es-AR" b="1" dirty="0"/>
              <a:t>,</a:t>
            </a:r>
            <a:r>
              <a:rPr lang="es-AR" dirty="0"/>
              <a:t>  [en línea],  [Fecha de consulta: 07 de septiembre de 2015]. Disponible en: https://</a:t>
            </a:r>
            <a:r>
              <a:rPr lang="es-AR" dirty="0" smtClean="0"/>
              <a:t>www.lpcware.com/content/nxpfile/lpc435x3x2x1x-data-sheet-flash-based-parts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87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Pipeline ideal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740784"/>
            <a:ext cx="8229600" cy="3385379"/>
          </a:xfrm>
        </p:spPr>
        <p:txBody>
          <a:bodyPr>
            <a:normAutofit fontScale="92500" lnSpcReduction="10000"/>
          </a:bodyPr>
          <a:lstStyle/>
          <a:p>
            <a:r>
              <a:rPr lang="es-AR" dirty="0" smtClean="0"/>
              <a:t>Todos los objetos pasan por las mismas etapas.</a:t>
            </a:r>
          </a:p>
          <a:p>
            <a:r>
              <a:rPr lang="es-AR" dirty="0" smtClean="0"/>
              <a:t>No se comparten recursos entre dos etapas.</a:t>
            </a:r>
          </a:p>
          <a:p>
            <a:r>
              <a:rPr lang="es-AR" dirty="0" smtClean="0"/>
              <a:t>La demora en cada una de las etapas del pipeline es igual.</a:t>
            </a:r>
          </a:p>
          <a:p>
            <a:r>
              <a:rPr lang="es-AR" dirty="0" smtClean="0"/>
              <a:t>La ejecución de una operación en una etapa, no es afectada por las operaciones de las otras etapas</a:t>
            </a:r>
          </a:p>
          <a:p>
            <a:endParaRPr lang="es-A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1397759"/>
            <a:ext cx="86010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3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Pero….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Estas condiciones se cumplen en general para líneas de montaje de la industria, pero las instrucciones dependen unas de otras causando diversos peligros denominados “</a:t>
            </a:r>
            <a:r>
              <a:rPr lang="es-AR" dirty="0" err="1" smtClean="0"/>
              <a:t>Hazards</a:t>
            </a:r>
            <a:r>
              <a:rPr lang="es-AR" dirty="0" smtClean="0"/>
              <a:t>”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67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Riesgo estructural (</a:t>
            </a:r>
            <a:r>
              <a:rPr lang="es-AR" dirty="0" err="1" smtClean="0"/>
              <a:t>Structural</a:t>
            </a:r>
            <a:r>
              <a:rPr lang="es-AR" dirty="0" smtClean="0"/>
              <a:t> </a:t>
            </a:r>
            <a:r>
              <a:rPr lang="es-AR" dirty="0" err="1" smtClean="0"/>
              <a:t>hazzard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Ocurre cuando una instrucción en el pipeline necesita un recurso utilizado por otra instrucción en el pipeline.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058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Riesgo estructural (</a:t>
            </a:r>
            <a:r>
              <a:rPr lang="es-AR" dirty="0" err="1" smtClean="0"/>
              <a:t>Structural</a:t>
            </a:r>
            <a:r>
              <a:rPr lang="es-AR" dirty="0" smtClean="0"/>
              <a:t> </a:t>
            </a:r>
            <a:r>
              <a:rPr lang="es-AR" dirty="0" err="1" smtClean="0"/>
              <a:t>hazzard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2245"/>
            <a:ext cx="7848872" cy="537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Riesgo estructural (</a:t>
            </a:r>
            <a:r>
              <a:rPr lang="es-AR" dirty="0" err="1" smtClean="0"/>
              <a:t>Structural</a:t>
            </a:r>
            <a:r>
              <a:rPr lang="es-AR" dirty="0" smtClean="0"/>
              <a:t> </a:t>
            </a:r>
            <a:r>
              <a:rPr lang="es-AR" dirty="0" err="1" smtClean="0"/>
              <a:t>hazzard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Enfoques para resolver riesgos estructurales:</a:t>
            </a:r>
          </a:p>
          <a:p>
            <a:pPr lvl="1"/>
            <a:r>
              <a:rPr lang="es-AR" b="1" dirty="0" smtClean="0"/>
              <a:t>Programación</a:t>
            </a:r>
            <a:r>
              <a:rPr lang="es-AR" dirty="0" smtClean="0"/>
              <a:t> – El programador evita explícitamente las instrucciones de programación que podrían crear riesgos estructurales.</a:t>
            </a:r>
          </a:p>
          <a:p>
            <a:pPr lvl="1"/>
            <a:r>
              <a:rPr lang="es-AR" b="1" dirty="0" err="1" smtClean="0"/>
              <a:t>Stall</a:t>
            </a:r>
            <a:r>
              <a:rPr lang="es-AR" dirty="0" smtClean="0"/>
              <a:t> - El hardware incluye una lógica de control que frena el pipeline hasta que la instrucción anterior ya no ocupe el recurso en conflicto.</a:t>
            </a:r>
          </a:p>
          <a:p>
            <a:pPr lvl="1"/>
            <a:r>
              <a:rPr lang="es-AR" b="1" dirty="0" smtClean="0"/>
              <a:t>Duplicar</a:t>
            </a:r>
            <a:r>
              <a:rPr lang="es-AR" dirty="0" smtClean="0"/>
              <a:t> - Añadir más hardware al diseño de manera que cada instrucción pueda tener acceso a recursos independientes al mismo tiempo.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0233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Riesgo de datos (Data </a:t>
            </a:r>
            <a:r>
              <a:rPr lang="es-AR" dirty="0" err="1" smtClean="0"/>
              <a:t>hazard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Una instrucción depende del resultado de otra instrucción que está en ejecución.</a:t>
            </a:r>
          </a:p>
          <a:p>
            <a:endParaRPr lang="es-AR" dirty="0"/>
          </a:p>
          <a:p>
            <a:r>
              <a:rPr lang="es-AR" dirty="0" smtClean="0"/>
              <a:t> 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488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Riesgo o dependencia de datos.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6" y="1268760"/>
            <a:ext cx="89916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8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Riesgo de datos	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AR" dirty="0" smtClean="0"/>
              <a:t>Enfoques para resolver riesgos de datos:</a:t>
            </a:r>
          </a:p>
          <a:p>
            <a:pPr lvl="1"/>
            <a:r>
              <a:rPr lang="es-AR" b="1" dirty="0" smtClean="0"/>
              <a:t>Programación</a:t>
            </a:r>
            <a:r>
              <a:rPr lang="es-AR" dirty="0" smtClean="0"/>
              <a:t> – El programador evita explícitamente las instrucciones de programación que podrían crear riesgos de datos.</a:t>
            </a:r>
          </a:p>
          <a:p>
            <a:pPr lvl="1"/>
            <a:r>
              <a:rPr lang="es-AR" b="1" dirty="0" err="1" smtClean="0"/>
              <a:t>Stall</a:t>
            </a:r>
            <a:r>
              <a:rPr lang="es-AR" dirty="0" smtClean="0"/>
              <a:t> - El hardware incluye una lógica de control que congela las primeras etapas hasta que la instrucción precedente haya terminado de generar el dato esperado.</a:t>
            </a:r>
          </a:p>
          <a:p>
            <a:pPr lvl="1"/>
            <a:r>
              <a:rPr lang="es-AR" b="1" dirty="0" smtClean="0"/>
              <a:t>Bypass</a:t>
            </a:r>
            <a:r>
              <a:rPr lang="es-AR" dirty="0" smtClean="0"/>
              <a:t> – El hardware del </a:t>
            </a:r>
            <a:r>
              <a:rPr lang="es-AR" dirty="0" err="1" smtClean="0"/>
              <a:t>datapath</a:t>
            </a:r>
            <a:r>
              <a:rPr lang="es-AR" dirty="0" smtClean="0"/>
              <a:t> permite que los valores se envíen a una etapa anterior antes que la instrucción precedente haya dejado el pipeline.</a:t>
            </a:r>
          </a:p>
          <a:p>
            <a:pPr lvl="1"/>
            <a:r>
              <a:rPr lang="es-AR" b="1" dirty="0" smtClean="0"/>
              <a:t>Especular</a:t>
            </a:r>
            <a:r>
              <a:rPr lang="es-AR" dirty="0" smtClean="0"/>
              <a:t> - Supongo que no es un problema, si es incorrecto mato la instrucción y reinicio.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50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Riesgo de control (Control </a:t>
            </a:r>
            <a:r>
              <a:rPr lang="es-AR" dirty="0" err="1" smtClean="0"/>
              <a:t>hazard</a:t>
            </a:r>
            <a:r>
              <a:rPr lang="es-AR" dirty="0" smtClean="0"/>
              <a:t>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Cuando la ejecución o no de una instrucción depende de una decisión de control realizada por otra instrucción cargada en el pipeline.</a:t>
            </a:r>
            <a:endParaRPr lang="es-AR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203848" y="3776072"/>
            <a:ext cx="2736304" cy="1957184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vert="horz" lIns="90000" tIns="45000" rIns="90000" bIns="45000" rtlCol="0">
            <a:normAutofit/>
          </a:bodyPr>
          <a:lstStyle>
            <a:lvl1pPr marL="342900" indent="-342900" algn="l" defTabSz="914400" rtl="0" eaLnBrk="0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indent="0" eaLnBrk="1">
              <a:buFont typeface="Arial" panose="020B0604020202020204" pitchFamily="34" charset="0"/>
              <a:buNone/>
            </a:pPr>
            <a:r>
              <a:rPr lang="en-US" altLang="es-AR" sz="2400" dirty="0" smtClean="0">
                <a:solidFill>
                  <a:srgbClr val="000000"/>
                </a:solidFill>
              </a:rPr>
              <a:t>   CMP   r3,#0                           </a:t>
            </a:r>
            <a:br>
              <a:rPr lang="en-US" altLang="es-AR" sz="2400" dirty="0" smtClean="0">
                <a:solidFill>
                  <a:srgbClr val="000000"/>
                </a:solidFill>
              </a:rPr>
            </a:br>
            <a:r>
              <a:rPr lang="en-US" altLang="es-AR" sz="2400" dirty="0" smtClean="0">
                <a:solidFill>
                  <a:srgbClr val="000000"/>
                </a:solidFill>
              </a:rPr>
              <a:t>   BEQ   skip</a:t>
            </a:r>
            <a:br>
              <a:rPr lang="en-US" altLang="es-AR" sz="2400" dirty="0" smtClean="0">
                <a:solidFill>
                  <a:srgbClr val="000000"/>
                </a:solidFill>
              </a:rPr>
            </a:br>
            <a:r>
              <a:rPr lang="en-US" altLang="es-AR" sz="2400" dirty="0" smtClean="0">
                <a:solidFill>
                  <a:srgbClr val="000000"/>
                </a:solidFill>
              </a:rPr>
              <a:t>    ADD   r0,r1,r2</a:t>
            </a:r>
            <a:br>
              <a:rPr lang="en-US" altLang="es-AR" sz="2400" dirty="0" smtClean="0">
                <a:solidFill>
                  <a:srgbClr val="000000"/>
                </a:solidFill>
              </a:rPr>
            </a:br>
            <a:r>
              <a:rPr lang="en-US" altLang="es-AR" sz="2400" dirty="0" smtClean="0">
                <a:solidFill>
                  <a:srgbClr val="000000"/>
                </a:solidFill>
              </a:rPr>
              <a:t>skip:</a:t>
            </a:r>
            <a:endParaRPr lang="en-US" altLang="es-AR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mtClean="0"/>
              <a:t>Riesgo de control (Control hazard)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35" y="1600200"/>
            <a:ext cx="639992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4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Diseño de procesadores.</a:t>
            </a:r>
          </a:p>
          <a:p>
            <a:r>
              <a:rPr lang="es-AR" dirty="0" smtClean="0"/>
              <a:t>RISC vs CISC. </a:t>
            </a:r>
          </a:p>
          <a:p>
            <a:r>
              <a:rPr lang="es-AR" dirty="0" smtClean="0"/>
              <a:t>Arquitectura RISC.</a:t>
            </a:r>
          </a:p>
          <a:p>
            <a:r>
              <a:rPr lang="es-AR" dirty="0" smtClean="0"/>
              <a:t>Segmentación (</a:t>
            </a:r>
            <a:r>
              <a:rPr lang="es-AR" dirty="0" err="1" smtClean="0"/>
              <a:t>Pipelining</a:t>
            </a:r>
            <a:r>
              <a:rPr lang="es-AR" dirty="0" smtClean="0"/>
              <a:t>).</a:t>
            </a:r>
          </a:p>
          <a:p>
            <a:r>
              <a:rPr lang="es-AR" dirty="0" smtClean="0"/>
              <a:t>Riesgos y dependencias de la segmentación.</a:t>
            </a:r>
          </a:p>
          <a:p>
            <a:r>
              <a:rPr lang="es-AR" dirty="0" smtClean="0"/>
              <a:t>Memoria cache.</a:t>
            </a:r>
          </a:p>
          <a:p>
            <a:r>
              <a:rPr lang="es-AR" dirty="0" smtClean="0"/>
              <a:t>Determinismo de los procesadores</a:t>
            </a:r>
            <a:r>
              <a:rPr lang="es-AR" dirty="0" smtClean="0"/>
              <a:t>.</a:t>
            </a:r>
          </a:p>
          <a:p>
            <a:r>
              <a:rPr lang="es-AR" dirty="0" smtClean="0"/>
              <a:t>Estándares de buses</a:t>
            </a:r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13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Predicción de saltos (</a:t>
            </a:r>
            <a:r>
              <a:rPr lang="es-AR" dirty="0" err="1" smtClean="0"/>
              <a:t>Branch</a:t>
            </a:r>
            <a:r>
              <a:rPr lang="es-AR" dirty="0" smtClean="0"/>
              <a:t> </a:t>
            </a:r>
            <a:r>
              <a:rPr lang="es-AR" dirty="0" err="1" smtClean="0"/>
              <a:t>Prediction</a:t>
            </a:r>
            <a:r>
              <a:rPr lang="es-AR" dirty="0"/>
              <a:t>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Predicción estática</a:t>
            </a:r>
          </a:p>
          <a:p>
            <a:r>
              <a:rPr lang="es-AR" dirty="0" smtClean="0"/>
              <a:t>Predicción dinámica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93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Predicción estática de saltos	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Predictor simple -&gt; Siempre toma la misma </a:t>
            </a:r>
            <a:r>
              <a:rPr lang="es-AR" dirty="0" smtClean="0"/>
              <a:t>opción (</a:t>
            </a:r>
            <a:r>
              <a:rPr lang="es-AR" i="1" dirty="0" err="1" smtClean="0"/>
              <a:t>not</a:t>
            </a:r>
            <a:r>
              <a:rPr lang="es-AR" i="1" dirty="0" smtClean="0"/>
              <a:t> </a:t>
            </a:r>
            <a:r>
              <a:rPr lang="es-AR" i="1" dirty="0" err="1" smtClean="0"/>
              <a:t>taken</a:t>
            </a:r>
            <a:r>
              <a:rPr lang="es-AR" dirty="0" smtClean="0"/>
              <a:t>) </a:t>
            </a:r>
            <a:r>
              <a:rPr lang="es-AR" dirty="0" smtClean="0"/>
              <a:t>(Intel i486)</a:t>
            </a:r>
          </a:p>
          <a:p>
            <a:r>
              <a:rPr lang="es-AR" dirty="0" smtClean="0"/>
              <a:t>Hacia atrás se toma / hacia adelante no. (Pentium)</a:t>
            </a:r>
          </a:p>
          <a:p>
            <a:r>
              <a:rPr lang="es-AR" dirty="0" smtClean="0"/>
              <a:t>Predicción heurística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946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Modelos heurísticos de predicción estática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4784"/>
            <a:ext cx="82296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18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La idea es aprender el comportamiento de los saltos de manera autónoma.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Predicción dinámica de saltos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77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/>
            <a:r>
              <a:rPr lang="en-US" altLang="es-AR" dirty="0" smtClean="0"/>
              <a:t>1-bit Branch-Prediction</a:t>
            </a:r>
          </a:p>
          <a:p>
            <a:pPr marL="457200" indent="-457200"/>
            <a:r>
              <a:rPr lang="en-US" altLang="es-AR" dirty="0" smtClean="0"/>
              <a:t>2-bit Branch-Prediction</a:t>
            </a:r>
          </a:p>
          <a:p>
            <a:pPr marL="457200" indent="-457200"/>
            <a:r>
              <a:rPr lang="en-US" altLang="es-AR" dirty="0"/>
              <a:t>Correlating Branch Prediction</a:t>
            </a:r>
          </a:p>
          <a:p>
            <a:pPr marL="457200" indent="-457200"/>
            <a:r>
              <a:rPr lang="en-US" altLang="es-AR" dirty="0" err="1"/>
              <a:t>Gshare</a:t>
            </a:r>
            <a:endParaRPr lang="en-US" altLang="es-AR" dirty="0"/>
          </a:p>
          <a:p>
            <a:pPr marL="457200" indent="-457200"/>
            <a:r>
              <a:rPr lang="en-US" altLang="es-AR" dirty="0"/>
              <a:t>Tournament Branch Predictor</a:t>
            </a:r>
          </a:p>
          <a:p>
            <a:pPr marL="457200" indent="-457200"/>
            <a:r>
              <a:rPr lang="en-US" altLang="es-AR" dirty="0"/>
              <a:t>Branch Target Buffer</a:t>
            </a:r>
          </a:p>
          <a:p>
            <a:pPr marL="457200" indent="-457200"/>
            <a:r>
              <a:rPr lang="en-US" altLang="es-AR" dirty="0"/>
              <a:t>Conditionally Executed Instructions</a:t>
            </a:r>
          </a:p>
          <a:p>
            <a:pPr marL="457200" indent="-457200"/>
            <a:r>
              <a:rPr lang="en-US" altLang="es-AR" dirty="0"/>
              <a:t>Return Address Predictors</a:t>
            </a:r>
          </a:p>
          <a:p>
            <a:endParaRPr lang="es-AR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AR" dirty="0" smtClean="0"/>
              <a:t>Predicción dinámica de saltos	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84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s-AR" dirty="0" smtClean="0"/>
              <a:t>1-bit Branch-Prediction</a:t>
            </a:r>
            <a:br>
              <a:rPr lang="en-US" altLang="es-AR" dirty="0" smtClean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s-AR" dirty="0" smtClean="0">
                <a:solidFill>
                  <a:schemeClr val="accent2"/>
                </a:solidFill>
              </a:rPr>
              <a:t>B</a:t>
            </a:r>
            <a:r>
              <a:rPr lang="en-US" altLang="es-AR" dirty="0" smtClean="0"/>
              <a:t>ranch </a:t>
            </a:r>
            <a:r>
              <a:rPr lang="en-US" altLang="es-AR" dirty="0" smtClean="0">
                <a:solidFill>
                  <a:schemeClr val="accent2"/>
                </a:solidFill>
              </a:rPr>
              <a:t>H</a:t>
            </a:r>
            <a:r>
              <a:rPr lang="en-US" altLang="es-AR" dirty="0" smtClean="0"/>
              <a:t>istory </a:t>
            </a:r>
            <a:r>
              <a:rPr lang="en-US" altLang="es-AR" dirty="0" smtClean="0">
                <a:solidFill>
                  <a:schemeClr val="accent2"/>
                </a:solidFill>
              </a:rPr>
              <a:t>T</a:t>
            </a:r>
            <a:r>
              <a:rPr lang="en-US" altLang="es-AR" dirty="0" smtClean="0"/>
              <a:t>able (</a:t>
            </a:r>
            <a:r>
              <a:rPr lang="en-US" altLang="es-AR" dirty="0" smtClean="0">
                <a:solidFill>
                  <a:schemeClr val="accent2"/>
                </a:solidFill>
              </a:rPr>
              <a:t>BHT</a:t>
            </a:r>
            <a:r>
              <a:rPr lang="en-US" altLang="es-AR" dirty="0" smtClean="0"/>
              <a:t>): </a:t>
            </a:r>
            <a:r>
              <a:rPr lang="es-AR" altLang="es-AR" dirty="0" smtClean="0"/>
              <a:t>Bits mas bajos del PC indexa una tabla con valores de 1 bit:</a:t>
            </a:r>
          </a:p>
          <a:p>
            <a:pPr lvl="1">
              <a:lnSpc>
                <a:spcPct val="80000"/>
              </a:lnSpc>
            </a:pPr>
            <a:r>
              <a:rPr lang="es-AR" altLang="es-AR" dirty="0" smtClean="0"/>
              <a:t>Retiene si el salto se produjo o no en la última ocasión ( </a:t>
            </a:r>
            <a:r>
              <a:rPr lang="es-AR" altLang="es-AR" sz="2000" dirty="0" smtClean="0">
                <a:solidFill>
                  <a:schemeClr val="hlink"/>
                </a:solidFill>
              </a:rPr>
              <a:t>T</a:t>
            </a:r>
            <a:r>
              <a:rPr lang="es-AR" altLang="es-AR" dirty="0" smtClean="0"/>
              <a:t>-</a:t>
            </a:r>
            <a:r>
              <a:rPr lang="es-AR" altLang="es-AR" dirty="0" err="1" smtClean="0"/>
              <a:t>Taken</a:t>
            </a:r>
            <a:r>
              <a:rPr lang="es-AR" altLang="es-AR" dirty="0" smtClean="0"/>
              <a:t>, </a:t>
            </a:r>
            <a:r>
              <a:rPr lang="es-AR" altLang="es-AR" sz="2000" dirty="0" smtClean="0">
                <a:solidFill>
                  <a:schemeClr val="hlink"/>
                </a:solidFill>
              </a:rPr>
              <a:t>N</a:t>
            </a:r>
            <a:r>
              <a:rPr lang="es-AR" altLang="es-AR" dirty="0" smtClean="0"/>
              <a:t> )</a:t>
            </a:r>
          </a:p>
          <a:p>
            <a:endParaRPr lang="es-AR" dirty="0" smtClean="0"/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3717032"/>
            <a:ext cx="7740805" cy="23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5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s-AR" dirty="0" smtClean="0"/>
              <a:t>1-bit Branch-Prediction</a:t>
            </a:r>
            <a:br>
              <a:rPr lang="en-US" altLang="es-AR" dirty="0" smtClean="0"/>
            </a:b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pPr marL="0" lvl="0" indent="0">
              <a:buNone/>
            </a:pPr>
            <a:r>
              <a:rPr lang="es-AR" dirty="0">
                <a:solidFill>
                  <a:prstClr val="black"/>
                </a:solidFill>
              </a:rPr>
              <a:t>	</a:t>
            </a:r>
            <a:r>
              <a:rPr lang="es-AR" b="1" dirty="0">
                <a:solidFill>
                  <a:prstClr val="black"/>
                </a:solidFill>
              </a:rPr>
              <a:t>Problema</a:t>
            </a:r>
            <a:r>
              <a:rPr lang="es-AR" dirty="0">
                <a:solidFill>
                  <a:prstClr val="black"/>
                </a:solidFill>
              </a:rPr>
              <a:t>: en un </a:t>
            </a:r>
            <a:r>
              <a:rPr lang="es-AR" dirty="0" err="1">
                <a:solidFill>
                  <a:prstClr val="black"/>
                </a:solidFill>
              </a:rPr>
              <a:t>loop</a:t>
            </a:r>
            <a:r>
              <a:rPr lang="es-AR" dirty="0">
                <a:solidFill>
                  <a:prstClr val="black"/>
                </a:solidFill>
              </a:rPr>
              <a:t> de 9 iteraciones (promedio), se producen 2 malas predicciones.</a:t>
            </a:r>
          </a:p>
          <a:p>
            <a:pPr marL="0" lvl="1" indent="0">
              <a:buNone/>
            </a:pPr>
            <a:r>
              <a:rPr lang="es-AR" dirty="0">
                <a:solidFill>
                  <a:prstClr val="black"/>
                </a:solidFill>
              </a:rPr>
              <a:t>Sólo </a:t>
            </a:r>
            <a:r>
              <a:rPr lang="en-US" altLang="es-AR" dirty="0">
                <a:solidFill>
                  <a:prstClr val="black"/>
                </a:solidFill>
              </a:rPr>
              <a:t>77.8% precision </a:t>
            </a:r>
            <a:r>
              <a:rPr lang="en-US" altLang="es-AR" dirty="0" err="1">
                <a:solidFill>
                  <a:prstClr val="black"/>
                </a:solidFill>
              </a:rPr>
              <a:t>si</a:t>
            </a:r>
            <a:r>
              <a:rPr lang="en-US" altLang="es-AR" dirty="0">
                <a:solidFill>
                  <a:prstClr val="black"/>
                </a:solidFill>
              </a:rPr>
              <a:t> </a:t>
            </a:r>
            <a:r>
              <a:rPr lang="en-US" altLang="es-AR" dirty="0" err="1">
                <a:solidFill>
                  <a:prstClr val="black"/>
                </a:solidFill>
              </a:rPr>
              <a:t>los</a:t>
            </a:r>
            <a:r>
              <a:rPr lang="en-US" altLang="es-AR" dirty="0">
                <a:solidFill>
                  <a:prstClr val="black"/>
                </a:solidFill>
              </a:rPr>
              <a:t> </a:t>
            </a:r>
            <a:r>
              <a:rPr lang="en-US" altLang="es-AR" dirty="0" err="1">
                <a:solidFill>
                  <a:prstClr val="black"/>
                </a:solidFill>
              </a:rPr>
              <a:t>bucles</a:t>
            </a:r>
            <a:r>
              <a:rPr lang="en-US" altLang="es-AR" dirty="0">
                <a:solidFill>
                  <a:prstClr val="black"/>
                </a:solidFill>
              </a:rPr>
              <a:t> son de 9 </a:t>
            </a:r>
            <a:r>
              <a:rPr lang="en-US" altLang="es-AR" dirty="0" err="1">
                <a:solidFill>
                  <a:prstClr val="black"/>
                </a:solidFill>
              </a:rPr>
              <a:t>iteraciones</a:t>
            </a:r>
            <a:r>
              <a:rPr lang="en-US" altLang="es-AR" dirty="0">
                <a:solidFill>
                  <a:prstClr val="black"/>
                </a:solidFill>
              </a:rPr>
              <a:t>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872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s-AR" dirty="0" smtClean="0"/>
              <a:t>2-bit Branch-Prediction</a:t>
            </a:r>
            <a:br>
              <a:rPr lang="en-US" altLang="es-AR" dirty="0" smtClean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5086"/>
            <a:ext cx="8174267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63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Caches - motivación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Cuello de botella CPU – Memoria</a:t>
            </a:r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pPr marL="0" indent="0">
              <a:buNone/>
            </a:pPr>
            <a:r>
              <a:rPr lang="es-AR" dirty="0" smtClean="0"/>
              <a:t>El desempeño de los procesadores de alta velocidad, está limitado por la latencia y el ancho de banda de las memorias.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633663"/>
            <a:ext cx="45339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0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Brecha de latencia Procesador - DRAM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060848"/>
            <a:ext cx="84582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6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083" y="2541290"/>
            <a:ext cx="17049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467544" y="5157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dirty="0" smtClean="0"/>
              <a:t>¿De dónde vienen los </a:t>
            </a:r>
            <a:r>
              <a:rPr lang="es-AR" sz="2400" dirty="0" err="1" smtClean="0"/>
              <a:t>operandos</a:t>
            </a:r>
            <a:r>
              <a:rPr lang="es-AR" sz="2400" dirty="0" smtClean="0"/>
              <a:t> y hacia dónde va el resultado de la operación?</a:t>
            </a:r>
            <a:br>
              <a:rPr lang="es-AR" sz="2400" dirty="0" smtClean="0"/>
            </a:b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3319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Caches - motivación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Un procesador </a:t>
            </a:r>
            <a:r>
              <a:rPr lang="es-AR" dirty="0" err="1" smtClean="0"/>
              <a:t>superescalar</a:t>
            </a:r>
            <a:r>
              <a:rPr lang="es-AR" dirty="0" smtClean="0"/>
              <a:t> de 2 GHZ, accediendo a una DRAM de 100ns, puede ejecutar 800 instrucciones durante el tiempo que lleva un acceso a memoria!!!</a:t>
            </a:r>
          </a:p>
          <a:p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711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El tamaño de la memoria afecta la latencia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6792"/>
            <a:ext cx="7772400" cy="518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5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jerárquicas</a:t>
            </a:r>
            <a:endParaRPr lang="es-AR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200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115616" y="3933056"/>
            <a:ext cx="720601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/>
              <a:t>Capacidad: Registros &lt;&lt; SRAM &lt;&lt;DRAM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/>
              <a:t>Latencia: Registros &lt;&lt; SRAM &lt;&lt;DRAM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/>
              <a:t>Ancho de banda: </a:t>
            </a:r>
            <a:r>
              <a:rPr lang="es-AR" sz="2800" dirty="0" err="1" smtClean="0"/>
              <a:t>on</a:t>
            </a:r>
            <a:r>
              <a:rPr lang="es-AR" sz="2800" dirty="0" smtClean="0"/>
              <a:t> chip&gt;&gt; off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 smtClean="0"/>
              <a:t>Las memorias jerárquicas funcionan solo si la </a:t>
            </a:r>
          </a:p>
          <a:p>
            <a:r>
              <a:rPr lang="es-AR" sz="2800" dirty="0" smtClean="0"/>
              <a:t>memoria pequeña y rápida almacena datos que </a:t>
            </a:r>
          </a:p>
          <a:p>
            <a:r>
              <a:rPr lang="es-AR" sz="2800" dirty="0" smtClean="0"/>
              <a:t>son reusados por el procesador</a:t>
            </a:r>
          </a:p>
          <a:p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28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Dentro de la cache</a:t>
            </a:r>
            <a:endParaRPr lang="es-AR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560840" cy="538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02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Algoritmo de carga de la cache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A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14" y="1628800"/>
            <a:ext cx="69723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8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Determinismo de los procesadores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Pipeline</a:t>
            </a:r>
          </a:p>
          <a:p>
            <a:r>
              <a:rPr lang="es-AR" dirty="0" smtClean="0"/>
              <a:t>Cache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884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von </a:t>
            </a:r>
            <a:r>
              <a:rPr lang="es-AR" dirty="0" smtClean="0"/>
              <a:t>Neumann vs Harvard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361120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23528" y="4112260"/>
            <a:ext cx="428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John von Neumann </a:t>
            </a:r>
            <a:r>
              <a:rPr lang="en-US" b="1" dirty="0" smtClean="0"/>
              <a:t>junto a la ENIAC (1946)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0615"/>
            <a:ext cx="3210228" cy="532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3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von </a:t>
            </a:r>
            <a:r>
              <a:rPr lang="es-AR" dirty="0" smtClean="0"/>
              <a:t>Neumann vs Harvard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0907"/>
            <a:ext cx="3995192" cy="551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29364"/>
          <a:stretch/>
        </p:blipFill>
        <p:spPr bwMode="auto">
          <a:xfrm>
            <a:off x="5311526" y="1732166"/>
            <a:ext cx="3524250" cy="16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234800" y="1115452"/>
            <a:ext cx="1677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Harvard Mark I</a:t>
            </a:r>
            <a:r>
              <a:rPr lang="es-AR" dirty="0"/>
              <a:t> 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07" y="4088002"/>
            <a:ext cx="3925688" cy="26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2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Arquitectura de comunicación </a:t>
            </a:r>
            <a:r>
              <a:rPr lang="es-AR" dirty="0" err="1"/>
              <a:t>On</a:t>
            </a:r>
            <a:r>
              <a:rPr lang="es-AR" dirty="0"/>
              <a:t>-Chip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Objetivos:</a:t>
            </a:r>
          </a:p>
          <a:p>
            <a:pPr lvl="1"/>
            <a:r>
              <a:rPr lang="es-AR" dirty="0"/>
              <a:t>Ser independiente de la tecnología.</a:t>
            </a:r>
          </a:p>
          <a:p>
            <a:pPr lvl="1"/>
            <a:r>
              <a:rPr lang="es-AR" dirty="0"/>
              <a:t>Mejorar la reusabilidad de los diseños IP-</a:t>
            </a:r>
            <a:r>
              <a:rPr lang="es-AR" dirty="0" err="1"/>
              <a:t>cores</a:t>
            </a:r>
            <a:r>
              <a:rPr lang="es-AR" dirty="0"/>
              <a:t>.</a:t>
            </a:r>
          </a:p>
          <a:p>
            <a:pPr lvl="1"/>
            <a:r>
              <a:rPr lang="es-AR" dirty="0"/>
              <a:t>Alentar el diseño modular para mejorar la independencia del procesador</a:t>
            </a:r>
            <a:r>
              <a:rPr lang="es-AR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4957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</a:t>
            </a:r>
            <a:r>
              <a:rPr lang="en-US" dirty="0" smtClean="0"/>
              <a:t>de </a:t>
            </a:r>
            <a:r>
              <a:rPr lang="es-AR" dirty="0" smtClean="0"/>
              <a:t>arquitectura</a:t>
            </a:r>
            <a:r>
              <a:rPr lang="en-US" dirty="0" smtClean="0"/>
              <a:t> de buses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s-AR" dirty="0"/>
              <a:t>AMBA 2.0, 3.0 (ARM)</a:t>
            </a:r>
          </a:p>
          <a:p>
            <a:pPr>
              <a:lnSpc>
                <a:spcPct val="90000"/>
              </a:lnSpc>
            </a:pPr>
            <a:r>
              <a:rPr lang="en-US" altLang="es-AR" dirty="0" err="1"/>
              <a:t>CoreConnect</a:t>
            </a:r>
            <a:r>
              <a:rPr lang="en-US" altLang="es-AR" dirty="0"/>
              <a:t> (IBM)</a:t>
            </a:r>
          </a:p>
          <a:p>
            <a:pPr>
              <a:lnSpc>
                <a:spcPct val="90000"/>
              </a:lnSpc>
            </a:pPr>
            <a:r>
              <a:rPr lang="en-US" altLang="es-AR" dirty="0"/>
              <a:t>Sonics Smart Interconnect (Sonics)</a:t>
            </a:r>
          </a:p>
          <a:p>
            <a:pPr>
              <a:lnSpc>
                <a:spcPct val="90000"/>
              </a:lnSpc>
            </a:pPr>
            <a:r>
              <a:rPr lang="en-US" altLang="es-AR" dirty="0" err="1"/>
              <a:t>STBus</a:t>
            </a:r>
            <a:r>
              <a:rPr lang="en-US" altLang="es-AR" dirty="0"/>
              <a:t> (STMicroelectronics)</a:t>
            </a:r>
          </a:p>
          <a:p>
            <a:pPr>
              <a:lnSpc>
                <a:spcPct val="90000"/>
              </a:lnSpc>
            </a:pPr>
            <a:r>
              <a:rPr lang="en-US" altLang="es-AR" dirty="0"/>
              <a:t>Wishbone (</a:t>
            </a:r>
            <a:r>
              <a:rPr lang="en-US" altLang="es-AR" dirty="0" err="1"/>
              <a:t>Opencores</a:t>
            </a:r>
            <a:r>
              <a:rPr lang="en-US" altLang="es-AR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s-AR" dirty="0"/>
              <a:t>Avalon (Altera)</a:t>
            </a:r>
          </a:p>
          <a:p>
            <a:pPr>
              <a:lnSpc>
                <a:spcPct val="90000"/>
              </a:lnSpc>
            </a:pPr>
            <a:r>
              <a:rPr lang="en-US" altLang="es-AR" dirty="0"/>
              <a:t>PI Bus (OMI)</a:t>
            </a:r>
          </a:p>
          <a:p>
            <a:pPr>
              <a:lnSpc>
                <a:spcPct val="90000"/>
              </a:lnSpc>
            </a:pPr>
            <a:r>
              <a:rPr lang="en-US" altLang="es-AR" dirty="0"/>
              <a:t>MARBLE (Univ. of Manchester)</a:t>
            </a:r>
          </a:p>
          <a:p>
            <a:pPr>
              <a:lnSpc>
                <a:spcPct val="90000"/>
              </a:lnSpc>
            </a:pPr>
            <a:r>
              <a:rPr lang="en-US" altLang="es-AR" dirty="0" err="1"/>
              <a:t>CoreFrame</a:t>
            </a:r>
            <a:r>
              <a:rPr lang="en-US" altLang="es-AR" dirty="0"/>
              <a:t> (</a:t>
            </a:r>
            <a:r>
              <a:rPr lang="en-US" altLang="es-AR" dirty="0" err="1"/>
              <a:t>PalmChip</a:t>
            </a:r>
            <a:r>
              <a:rPr lang="en-US" altLang="es-AR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s-AR" dirty="0" smtClean="0"/>
              <a:t>…</a:t>
            </a:r>
            <a:endParaRPr lang="en-US" alt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5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81" y="1600200"/>
            <a:ext cx="27244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smtClean="0"/>
              <a:t>Arquitectura de procesadores</a:t>
            </a:r>
            <a:br>
              <a:rPr lang="es-AR" sz="2400" smtClean="0"/>
            </a:b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0777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>
            <a:normAutofit/>
          </a:bodyPr>
          <a:lstStyle/>
          <a:p>
            <a:r>
              <a:rPr lang="es-AR" dirty="0"/>
              <a:t>La especificación </a:t>
            </a:r>
            <a:r>
              <a:rPr lang="es-AR" dirty="0" smtClean="0"/>
              <a:t>AMBA define </a:t>
            </a:r>
            <a:r>
              <a:rPr lang="es-AR" dirty="0"/>
              <a:t>cuatro tipo </a:t>
            </a:r>
            <a:r>
              <a:rPr lang="es-AR" dirty="0" smtClean="0"/>
              <a:t>de buses: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129211"/>
          </a:xfrm>
        </p:spPr>
        <p:txBody>
          <a:bodyPr/>
          <a:lstStyle/>
          <a:p>
            <a:r>
              <a:rPr lang="en-US" dirty="0"/>
              <a:t>Advanced </a:t>
            </a:r>
            <a:r>
              <a:rPr lang="en-US" dirty="0" smtClean="0"/>
              <a:t>extensible </a:t>
            </a:r>
            <a:r>
              <a:rPr lang="en-US" dirty="0"/>
              <a:t>Interface (AXI)</a:t>
            </a:r>
          </a:p>
          <a:p>
            <a:r>
              <a:rPr lang="en-US" dirty="0"/>
              <a:t>Advanced High-performance Bus (AHB)</a:t>
            </a:r>
          </a:p>
          <a:p>
            <a:r>
              <a:rPr lang="en-US" dirty="0"/>
              <a:t>Advanced System Bus (ASB)</a:t>
            </a:r>
          </a:p>
          <a:p>
            <a:r>
              <a:rPr lang="en-US" dirty="0"/>
              <a:t>Advanced Peripheral Bus (APB)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829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AMBA 3 bus interface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12776"/>
            <a:ext cx="90487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4110288"/>
            <a:ext cx="86106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05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AMBA</a:t>
            </a:r>
            <a:endParaRPr lang="es-A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653117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3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820891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70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2038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971600" y="669604"/>
            <a:ext cx="2088232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Acumulador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720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24384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971600" y="669604"/>
            <a:ext cx="2088232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AR" sz="2400" dirty="0" err="1" smtClean="0"/>
              <a:t>Stack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22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400" dirty="0" smtClean="0"/>
              <a:t>Arquitectura de procesadores</a:t>
            </a:r>
            <a:br>
              <a:rPr lang="es-AR" sz="2400" dirty="0" smtClean="0"/>
            </a:br>
            <a:endParaRPr lang="es-A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20383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967816" y="332656"/>
            <a:ext cx="2088232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Registro - Memoria</a:t>
            </a:r>
          </a:p>
        </p:txBody>
      </p:sp>
    </p:spTree>
    <p:extLst>
      <p:ext uri="{BB962C8B-B14F-4D97-AF65-F5344CB8AC3E}">
        <p14:creationId xmlns:p14="http://schemas.microsoft.com/office/powerpoint/2010/main" val="24086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</TotalTime>
  <Words>1329</Words>
  <Application>Microsoft Office PowerPoint</Application>
  <PresentationFormat>Presentación en pantalla (4:3)</PresentationFormat>
  <Paragraphs>190</Paragraphs>
  <Slides>63</Slides>
  <Notes>2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63</vt:i4>
      </vt:variant>
    </vt:vector>
  </HeadingPairs>
  <TitlesOfParts>
    <vt:vector size="65" baseType="lpstr">
      <vt:lpstr>Tema de Office</vt:lpstr>
      <vt:lpstr>1_Tema de Office</vt:lpstr>
      <vt:lpstr> Arquitectura de procesadores: Temas Varios</vt:lpstr>
      <vt:lpstr>Objetivos:</vt:lpstr>
      <vt:lpstr>Bibliografía recomendada:</vt:lpstr>
      <vt:lpstr>Agenda</vt:lpstr>
      <vt:lpstr>Arquitectura de procesadores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RISC vs CISC</vt:lpstr>
      <vt:lpstr>RISC vs CISC</vt:lpstr>
      <vt:lpstr>Mi primer computadora</vt:lpstr>
      <vt:lpstr>RISC</vt:lpstr>
      <vt:lpstr>Arquitectura RISC</vt:lpstr>
      <vt:lpstr>Arquitectura RISC</vt:lpstr>
      <vt:lpstr>Unidad de control microprogramada</vt:lpstr>
      <vt:lpstr>Unidad de control “Hardwired”</vt:lpstr>
      <vt:lpstr>Ventajas de la Arquitectura RISC</vt:lpstr>
      <vt:lpstr>8 bits? 16 bits ? 32 bits?</vt:lpstr>
      <vt:lpstr>Pipeline</vt:lpstr>
      <vt:lpstr>Presentación de PowerPoint</vt:lpstr>
      <vt:lpstr>Presentación de PowerPoint</vt:lpstr>
      <vt:lpstr>Presentación de PowerPoint</vt:lpstr>
      <vt:lpstr>Pipeline del CORTEX M3 / M4</vt:lpstr>
      <vt:lpstr>Presentación de PowerPoint</vt:lpstr>
      <vt:lpstr>Pipeline Cortex M7</vt:lpstr>
      <vt:lpstr>Presentación de PowerPoint</vt:lpstr>
      <vt:lpstr>Pipeline ideal</vt:lpstr>
      <vt:lpstr>Pero….</vt:lpstr>
      <vt:lpstr>Riesgo estructural (Structural hazzard)</vt:lpstr>
      <vt:lpstr>Riesgo estructural (Structural hazzard)</vt:lpstr>
      <vt:lpstr>Riesgo estructural (Structural hazzard)</vt:lpstr>
      <vt:lpstr>Riesgo de datos (Data hazard)</vt:lpstr>
      <vt:lpstr>Riesgo o dependencia de datos.</vt:lpstr>
      <vt:lpstr>Riesgo de datos </vt:lpstr>
      <vt:lpstr>Riesgo de control (Control hazard)</vt:lpstr>
      <vt:lpstr>Presentación de PowerPoint</vt:lpstr>
      <vt:lpstr>Predicción de saltos (Branch Prediction)</vt:lpstr>
      <vt:lpstr>Predicción estática de saltos </vt:lpstr>
      <vt:lpstr>Modelos heurísticos de predicción estática</vt:lpstr>
      <vt:lpstr>Predicción dinámica de saltos </vt:lpstr>
      <vt:lpstr>Predicción dinámica de saltos </vt:lpstr>
      <vt:lpstr>1-bit Branch-Prediction </vt:lpstr>
      <vt:lpstr>1-bit Branch-Prediction </vt:lpstr>
      <vt:lpstr>2-bit Branch-Prediction </vt:lpstr>
      <vt:lpstr>Caches - motivación</vt:lpstr>
      <vt:lpstr>Brecha de latencia Procesador - DRAM</vt:lpstr>
      <vt:lpstr>Caches - motivación</vt:lpstr>
      <vt:lpstr>El tamaño de la memoria afecta la latencia</vt:lpstr>
      <vt:lpstr>Memorias jerárquicas</vt:lpstr>
      <vt:lpstr>Dentro de la cache</vt:lpstr>
      <vt:lpstr>Algoritmo de carga de la cache</vt:lpstr>
      <vt:lpstr>Determinismo de los procesadores</vt:lpstr>
      <vt:lpstr>von Neumann vs Harvard</vt:lpstr>
      <vt:lpstr>von Neumann vs Harvard</vt:lpstr>
      <vt:lpstr>Arquitectura de comunicación On-Chip </vt:lpstr>
      <vt:lpstr>Standard de arquitectura de buses</vt:lpstr>
      <vt:lpstr>La especificación AMBA define cuatro tipo de buses:</vt:lpstr>
      <vt:lpstr>AMBA 3 bus interface</vt:lpstr>
      <vt:lpstr>AMBA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Ciclo de charlas:  Arquitectura de procesadores Cortex-M de ARM</dc:title>
  <dc:creator>EFilomena</dc:creator>
  <cp:lastModifiedBy>EFilomena</cp:lastModifiedBy>
  <cp:revision>70</cp:revision>
  <dcterms:created xsi:type="dcterms:W3CDTF">2014-10-01T20:14:22Z</dcterms:created>
  <dcterms:modified xsi:type="dcterms:W3CDTF">2015-09-19T11:29:17Z</dcterms:modified>
</cp:coreProperties>
</file>